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18244-B766-49CF-8D1A-0C2CBF8AB36B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9FEA-23E1-4492-8402-5A23ED4FF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0513" y="209550"/>
            <a:ext cx="6296025" cy="472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28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https://www.lauftreff-gruiten-neandertal.de/lauflampen/</a:t>
            </a:r>
          </a:p>
          <a:p>
            <a:r>
              <a:rPr lang="de-DE" dirty="0" smtClean="0"/>
              <a:t>https://www.trophyrunners.de/ausruestung/stirnlampen-fuer-laeufer-im-vergleich/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D74E-EA46-4F46-B6C7-AB53DB09D9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3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Start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1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873" r="3566"/>
          <a:stretch/>
        </p:blipFill>
        <p:spPr>
          <a:xfrm>
            <a:off x="1" y="-1"/>
            <a:ext cx="9144000" cy="6872565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3690255" y="4540844"/>
            <a:ext cx="180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681" y="2903890"/>
            <a:ext cx="2541148" cy="77680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446" y="4767612"/>
            <a:ext cx="1115618" cy="15918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9234311" y="5273343"/>
            <a:ext cx="2235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Use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For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smtClean="0">
                <a:solidFill>
                  <a:schemeClr val="bg1"/>
                </a:solidFill>
              </a:rPr>
              <a:t>Start &amp; End </a:t>
            </a:r>
            <a:r>
              <a:rPr lang="de-DE" b="0" dirty="0" err="1" smtClean="0">
                <a:solidFill>
                  <a:schemeClr val="bg1"/>
                </a:solidFill>
              </a:rPr>
              <a:t>Of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Presentation</a:t>
            </a:r>
            <a:endParaRPr lang="de-DE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1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873" r="3566"/>
          <a:stretch/>
        </p:blipFill>
        <p:spPr>
          <a:xfrm>
            <a:off x="18255" y="1804"/>
            <a:ext cx="9144000" cy="6872565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3690255" y="4540844"/>
            <a:ext cx="180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681" y="2903890"/>
            <a:ext cx="2541148" cy="776802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9234311" y="5273343"/>
            <a:ext cx="2235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Use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For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Personalized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smtClean="0">
                <a:solidFill>
                  <a:schemeClr val="bg1"/>
                </a:solidFill>
              </a:rPr>
              <a:t>Start-Slide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5080000"/>
            <a:ext cx="8223250" cy="8286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ECC12"/>
                </a:solidFill>
              </a:defRPr>
            </a:lvl1pPr>
            <a:lvl2pPr marL="457200" indent="0" algn="ctr">
              <a:buNone/>
              <a:defRPr>
                <a:solidFill>
                  <a:srgbClr val="FECC12"/>
                </a:solidFill>
              </a:defRPr>
            </a:lvl2pPr>
            <a:lvl3pPr marL="914400" indent="0" algn="ctr">
              <a:buNone/>
              <a:defRPr>
                <a:solidFill>
                  <a:srgbClr val="FECC12"/>
                </a:solidFill>
              </a:defRPr>
            </a:lvl3pPr>
            <a:lvl4pPr marL="1371600" indent="0" algn="ctr">
              <a:buNone/>
              <a:defRPr>
                <a:solidFill>
                  <a:srgbClr val="FECC12"/>
                </a:solidFill>
              </a:defRPr>
            </a:lvl4pPr>
            <a:lvl5pPr marL="1828800" indent="0" algn="ctr">
              <a:buNone/>
              <a:defRPr>
                <a:solidFill>
                  <a:srgbClr val="FECC1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467545" y="6056058"/>
            <a:ext cx="79106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0" i="0" dirty="0" smtClean="0">
                <a:solidFill>
                  <a:schemeClr val="bg1"/>
                </a:solidFill>
                <a:latin typeface="Arial"/>
                <a:cs typeface="DINPro-CondMedium"/>
              </a:rPr>
              <a:t>Presenter | </a:t>
            </a:r>
            <a:endParaRPr lang="en-US" sz="1200" b="0" i="0" dirty="0">
              <a:solidFill>
                <a:schemeClr val="bg1"/>
              </a:solidFill>
              <a:latin typeface="Arial"/>
              <a:cs typeface="DINPro-CondMedium"/>
            </a:endParaRPr>
          </a:p>
        </p:txBody>
      </p:sp>
      <p:sp>
        <p:nvSpPr>
          <p:cNvPr id="11" name="Rectangle 3"/>
          <p:cNvSpPr>
            <a:spLocks noChangeAspect="1" noChangeArrowheads="1"/>
          </p:cNvSpPr>
          <p:nvPr userDrawn="1"/>
        </p:nvSpPr>
        <p:spPr bwMode="auto">
          <a:xfrm>
            <a:off x="6736036" y="6055655"/>
            <a:ext cx="631302" cy="21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0" i="0" dirty="0" smtClean="0">
                <a:solidFill>
                  <a:schemeClr val="bg1"/>
                </a:solidFill>
                <a:latin typeface="Arial"/>
                <a:cs typeface="DINPro-CondMedium"/>
              </a:rPr>
              <a:t>Date |</a:t>
            </a:r>
            <a:endParaRPr lang="en-US" sz="1200" b="0" i="0" dirty="0">
              <a:solidFill>
                <a:schemeClr val="bg1"/>
              </a:solidFill>
              <a:latin typeface="Arial"/>
              <a:cs typeface="DINPro-CondMedium"/>
            </a:endParaRPr>
          </a:p>
        </p:txBody>
      </p:sp>
    </p:spTree>
    <p:extLst>
      <p:ext uri="{BB962C8B-B14F-4D97-AF65-F5344CB8AC3E}">
        <p14:creationId xmlns:p14="http://schemas.microsoft.com/office/powerpoint/2010/main" val="37947978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b_Title + Customer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873" r="3566"/>
          <a:stretch/>
        </p:blipFill>
        <p:spPr>
          <a:xfrm>
            <a:off x="1" y="-1"/>
            <a:ext cx="9144000" cy="687256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386294" y="-1"/>
            <a:ext cx="3757706" cy="6858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88" y="2827389"/>
            <a:ext cx="2873812" cy="878494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9234311" y="5273343"/>
            <a:ext cx="22352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Use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For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Customized</a:t>
            </a:r>
            <a:r>
              <a:rPr lang="de-DE" b="0" baseline="0" dirty="0" smtClean="0">
                <a:solidFill>
                  <a:schemeClr val="bg1"/>
                </a:solidFill>
              </a:rPr>
              <a:t> </a:t>
            </a:r>
            <a:r>
              <a:rPr lang="de-DE" b="0" baseline="0" dirty="0" err="1" smtClean="0">
                <a:solidFill>
                  <a:schemeClr val="bg1"/>
                </a:solidFill>
              </a:rPr>
              <a:t>Presentations</a:t>
            </a:r>
            <a:r>
              <a:rPr lang="de-DE" b="0" baseline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Only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smtClean="0">
                <a:solidFill>
                  <a:schemeClr val="bg1"/>
                </a:solidFill>
              </a:rPr>
              <a:t>- </a:t>
            </a:r>
            <a:r>
              <a:rPr lang="de-DE" sz="1800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sz="18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</a:t>
            </a:r>
            <a:r>
              <a:rPr lang="de-DE" sz="1800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exchanged</a:t>
            </a:r>
            <a:r>
              <a:rPr lang="de-DE" sz="18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9" name="Parallelogramm 8"/>
          <p:cNvSpPr/>
          <p:nvPr userDrawn="1"/>
        </p:nvSpPr>
        <p:spPr>
          <a:xfrm>
            <a:off x="3042006" y="7281"/>
            <a:ext cx="4698445" cy="6858000"/>
          </a:xfrm>
          <a:prstGeom prst="parallelogram">
            <a:avLst>
              <a:gd name="adj" fmla="val 43135"/>
            </a:avLst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" name="Parallelogramm 9"/>
          <p:cNvSpPr/>
          <p:nvPr userDrawn="1"/>
        </p:nvSpPr>
        <p:spPr>
          <a:xfrm>
            <a:off x="3209340" y="7281"/>
            <a:ext cx="4698445" cy="6858000"/>
          </a:xfrm>
          <a:prstGeom prst="parallelogram">
            <a:avLst>
              <a:gd name="adj" fmla="val 4313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" name="Kreuz 1"/>
          <p:cNvSpPr/>
          <p:nvPr userDrawn="1"/>
        </p:nvSpPr>
        <p:spPr>
          <a:xfrm>
            <a:off x="4540241" y="2881771"/>
            <a:ext cx="720926" cy="720926"/>
          </a:xfrm>
          <a:prstGeom prst="plus">
            <a:avLst>
              <a:gd name="adj" fmla="val 34760"/>
            </a:avLst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5488333" y="2510117"/>
            <a:ext cx="3124342" cy="16023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19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1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873" r="3566"/>
          <a:stretch/>
        </p:blipFill>
        <p:spPr>
          <a:xfrm>
            <a:off x="1" y="-1"/>
            <a:ext cx="9144000" cy="6872565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32287"/>
            <a:ext cx="8229600" cy="2770920"/>
          </a:xfrm>
          <a:prstGeom prst="rect">
            <a:avLst/>
          </a:prstGeom>
        </p:spPr>
        <p:txBody>
          <a:bodyPr anchor="ctr"/>
          <a:lstStyle>
            <a:lvl1pPr algn="l">
              <a:defRPr sz="36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Text, 36 Pt.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551934" y="4803207"/>
            <a:ext cx="144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234311" y="5273343"/>
            <a:ext cx="2235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chemeClr val="bg1"/>
                </a:solidFill>
              </a:rPr>
              <a:t>Use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For</a:t>
            </a:r>
            <a:endParaRPr 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b="0" dirty="0" smtClean="0">
                <a:solidFill>
                  <a:schemeClr val="bg1"/>
                </a:solidFill>
              </a:rPr>
              <a:t>New </a:t>
            </a:r>
            <a:r>
              <a:rPr lang="de-DE" b="0" dirty="0" err="1" smtClean="0">
                <a:solidFill>
                  <a:schemeClr val="bg1"/>
                </a:solidFill>
              </a:rPr>
              <a:t>Chapters</a:t>
            </a:r>
            <a:endParaRPr lang="de-DE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47675" y="1347727"/>
            <a:ext cx="144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47675" y="1347727"/>
            <a:ext cx="144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337958"/>
            <a:ext cx="8229600" cy="9316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11134"/>
                </a:solidFill>
              </a:defRPr>
            </a:lvl1pPr>
          </a:lstStyle>
          <a:p>
            <a:r>
              <a:rPr lang="de-DE" dirty="0" smtClean="0"/>
              <a:t>Headline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spaced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or</a:t>
            </a:r>
            <a:r>
              <a:rPr lang="de-DE" dirty="0" smtClean="0"/>
              <a:t> double </a:t>
            </a:r>
            <a:r>
              <a:rPr lang="de-DE" dirty="0" err="1" smtClean="0"/>
              <a:t>spaced</a:t>
            </a:r>
            <a:r>
              <a:rPr lang="de-DE" dirty="0" smtClean="0"/>
              <a:t>, 28pt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467544" y="1660525"/>
            <a:ext cx="8219256" cy="4505325"/>
          </a:xfrm>
          <a:prstGeom prst="rect">
            <a:avLst/>
          </a:prstGeom>
        </p:spPr>
        <p:txBody>
          <a:bodyPr/>
          <a:lstStyle>
            <a:lvl1pPr marL="180975" indent="-180975" algn="l">
              <a:buFont typeface="Wingdings" panose="05000000000000000000" pitchFamily="2" charset="2"/>
              <a:buChar char="§"/>
              <a:defRPr sz="1800">
                <a:solidFill>
                  <a:srgbClr val="1D1D3F"/>
                </a:solidFill>
              </a:defRPr>
            </a:lvl1pPr>
            <a:lvl2pPr marL="628650" indent="-171450" algn="l">
              <a:buFont typeface="Wingdings" panose="05000000000000000000" pitchFamily="2" charset="2"/>
              <a:buChar char="§"/>
              <a:defRPr sz="1800"/>
            </a:lvl2pPr>
            <a:lvl3pPr marL="1076325" indent="-161925" algn="l">
              <a:buFont typeface="Wingdings" panose="05000000000000000000" pitchFamily="2" charset="2"/>
              <a:buChar char="§"/>
              <a:defRPr sz="18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de-DE" dirty="0" smtClean="0"/>
              <a:t>Text </a:t>
            </a:r>
            <a:r>
              <a:rPr lang="de-DE" dirty="0" err="1" smtClean="0"/>
              <a:t>first</a:t>
            </a:r>
            <a:r>
              <a:rPr lang="de-DE" dirty="0" smtClean="0"/>
              <a:t> level,18pt</a:t>
            </a:r>
          </a:p>
          <a:p>
            <a:pPr lvl="1"/>
            <a:r>
              <a:rPr lang="de-DE" dirty="0" smtClean="0"/>
              <a:t>Text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Text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6085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47675" y="1347727"/>
            <a:ext cx="144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644008" y="1660525"/>
            <a:ext cx="4022154" cy="4505325"/>
          </a:xfrm>
          <a:prstGeom prst="rect">
            <a:avLst/>
          </a:prstGeom>
        </p:spPr>
        <p:txBody>
          <a:bodyPr/>
          <a:lstStyle>
            <a:lvl1pPr marL="180975" indent="-180975" algn="l">
              <a:buFont typeface="Wingdings" panose="05000000000000000000" pitchFamily="2" charset="2"/>
              <a:buChar char="§"/>
              <a:defRPr sz="1800">
                <a:solidFill>
                  <a:srgbClr val="1D1D3F"/>
                </a:solidFill>
              </a:defRPr>
            </a:lvl1pPr>
            <a:lvl2pPr marL="628650" indent="-171450" algn="l">
              <a:buFont typeface="Wingdings" panose="05000000000000000000" pitchFamily="2" charset="2"/>
              <a:buChar char="§"/>
              <a:defRPr sz="1800"/>
            </a:lvl2pPr>
            <a:lvl3pPr marL="1076325" indent="-161925" algn="l">
              <a:buFont typeface="Wingdings" panose="05000000000000000000" pitchFamily="2" charset="2"/>
              <a:buChar char="§"/>
              <a:defRPr sz="18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C1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Text </a:t>
            </a:r>
            <a:r>
              <a:rPr lang="de-DE" dirty="0" err="1" smtClean="0"/>
              <a:t>first</a:t>
            </a:r>
            <a:r>
              <a:rPr lang="de-DE" dirty="0" smtClean="0"/>
              <a:t> level,18pt</a:t>
            </a:r>
          </a:p>
          <a:p>
            <a:pPr lvl="1"/>
            <a:r>
              <a:rPr lang="de-DE" dirty="0" smtClean="0"/>
              <a:t>Text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Text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467544" y="1660525"/>
            <a:ext cx="4022154" cy="4505325"/>
          </a:xfrm>
          <a:prstGeom prst="rect">
            <a:avLst/>
          </a:prstGeom>
        </p:spPr>
        <p:txBody>
          <a:bodyPr/>
          <a:lstStyle>
            <a:lvl1pPr marL="180975" indent="-180975" algn="l">
              <a:buFont typeface="Wingdings" panose="05000000000000000000" pitchFamily="2" charset="2"/>
              <a:buChar char="§"/>
              <a:defRPr sz="1800">
                <a:solidFill>
                  <a:srgbClr val="1D1D3F"/>
                </a:solidFill>
              </a:defRPr>
            </a:lvl1pPr>
            <a:lvl2pPr marL="628650" indent="-171450" algn="l">
              <a:buFont typeface="Wingdings" panose="05000000000000000000" pitchFamily="2" charset="2"/>
              <a:buChar char="§"/>
              <a:defRPr sz="1800"/>
            </a:lvl2pPr>
            <a:lvl3pPr marL="1076325" indent="-161925" algn="l">
              <a:buFont typeface="Wingdings" panose="05000000000000000000" pitchFamily="2" charset="2"/>
              <a:buChar char="§"/>
              <a:defRPr sz="18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de-DE" dirty="0" smtClean="0"/>
              <a:t>Text </a:t>
            </a:r>
            <a:r>
              <a:rPr lang="de-DE" dirty="0" err="1" smtClean="0"/>
              <a:t>first</a:t>
            </a:r>
            <a:r>
              <a:rPr lang="de-DE" dirty="0" smtClean="0"/>
              <a:t> level,18pt</a:t>
            </a:r>
          </a:p>
          <a:p>
            <a:pPr lvl="1"/>
            <a:r>
              <a:rPr lang="de-DE" dirty="0" smtClean="0"/>
              <a:t>Text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Text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337958"/>
            <a:ext cx="8229600" cy="9316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11134"/>
                </a:solidFill>
              </a:defRPr>
            </a:lvl1pPr>
          </a:lstStyle>
          <a:p>
            <a:r>
              <a:rPr lang="de-DE" dirty="0" smtClean="0"/>
              <a:t>Headline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spaced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or</a:t>
            </a:r>
            <a:r>
              <a:rPr lang="de-DE" dirty="0" smtClean="0"/>
              <a:t> double </a:t>
            </a:r>
            <a:r>
              <a:rPr lang="de-DE" dirty="0" err="1" smtClean="0"/>
              <a:t>spaced</a:t>
            </a:r>
            <a:r>
              <a:rPr lang="de-DE" dirty="0" smtClean="0"/>
              <a:t>, 28pt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7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7675" y="1347727"/>
            <a:ext cx="1440000" cy="28800"/>
          </a:xfrm>
          <a:prstGeom prst="rect">
            <a:avLst/>
          </a:prstGeom>
          <a:solidFill>
            <a:srgbClr val="FEC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337958"/>
            <a:ext cx="8229600" cy="9316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1113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EIN-, ODER ZWEIZEILIG, 28pt VERSAL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1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247"/>
            <a:ext cx="9144000" cy="511736"/>
          </a:xfrm>
          <a:prstGeom prst="rect">
            <a:avLst/>
          </a:prstGeom>
        </p:spPr>
      </p:pic>
      <p:sp>
        <p:nvSpPr>
          <p:cNvPr id="14" name="Foliennummernplatzhalter 1"/>
          <p:cNvSpPr txBox="1">
            <a:spLocks/>
          </p:cNvSpPr>
          <p:nvPr/>
        </p:nvSpPr>
        <p:spPr>
          <a:xfrm>
            <a:off x="354346" y="6564854"/>
            <a:ext cx="435232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33E045-63A1-F743-B824-1E97F23A8251}" type="slidenum">
              <a:rPr lang="de-DE" sz="7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de-DE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Datumsplatzhalter 2"/>
          <p:cNvSpPr txBox="1">
            <a:spLocks/>
          </p:cNvSpPr>
          <p:nvPr/>
        </p:nvSpPr>
        <p:spPr>
          <a:xfrm>
            <a:off x="704335" y="6598721"/>
            <a:ext cx="8128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703" y="6516728"/>
            <a:ext cx="1036594" cy="1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111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ECC12"/>
        </a:buClr>
        <a:buFont typeface="Wingdings" charset="2"/>
        <a:buChar char="§"/>
        <a:defRPr sz="1800" kern="1200">
          <a:solidFill>
            <a:srgbClr val="01113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ECC12"/>
        </a:buClr>
        <a:buFont typeface="Wingdings" charset="2"/>
        <a:buChar char="§"/>
        <a:defRPr sz="1800" kern="1200">
          <a:solidFill>
            <a:srgbClr val="01113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ECC12"/>
        </a:buClr>
        <a:buFont typeface="Wingdings" charset="2"/>
        <a:buChar char="§"/>
        <a:defRPr sz="1800" kern="1200">
          <a:solidFill>
            <a:srgbClr val="01113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source=images&amp;cd=&amp;cad=rja&amp;uact=8&amp;ved=0ahUKEwiq_d2Pz4jVAhWMWxoKHUEIBdgQjRwIBw&amp;url=http://www.bu-aurich.de/sortiment/baumarkt.html&amp;psig=AFQjCNEzOWk43KcJbW6PqQluUNvYk4NClA&amp;ust=1500116325828463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4025" y="4940300"/>
            <a:ext cx="8223250" cy="828675"/>
          </a:xfrm>
        </p:spPr>
        <p:txBody>
          <a:bodyPr/>
          <a:lstStyle/>
          <a:p>
            <a:r>
              <a:rPr lang="tr-TR" dirty="0" smtClean="0"/>
              <a:t>FENERLER</a:t>
            </a:r>
          </a:p>
          <a:p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Flex</a:t>
            </a:r>
            <a:r>
              <a:rPr lang="tr-TR" dirty="0" smtClean="0"/>
              <a:t> </a:t>
            </a:r>
            <a:r>
              <a:rPr lang="tr-TR" dirty="0" err="1" smtClean="0"/>
              <a:t>Stadium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endParaRPr lang="tr-TR" dirty="0" smtClean="0"/>
          </a:p>
          <a:p>
            <a:r>
              <a:rPr lang="tr-TR" dirty="0" smtClean="0"/>
              <a:t>Ürün Bilgileri</a:t>
            </a:r>
            <a:endParaRPr lang="en-US" dirty="0"/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1258605" y="6045627"/>
            <a:ext cx="2798762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C12"/>
              </a:buClr>
              <a:buSzTx/>
              <a:buFont typeface="Wingdings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7292594" y="6045627"/>
            <a:ext cx="1452092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ECC12"/>
              </a:buClr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C12"/>
              </a:buClr>
              <a:buSzTx/>
              <a:buFont typeface="Wingdings" charset="2"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Şubat 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455943" y="2905780"/>
          <a:ext cx="7849373" cy="1262909"/>
        </p:xfrm>
        <a:graphic>
          <a:graphicData uri="http://schemas.openxmlformats.org/drawingml/2006/table">
            <a:tbl>
              <a:tblPr firstRow="1" bandRow="1"/>
              <a:tblGrid>
                <a:gridCol w="112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7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</a:t>
                      </a:r>
                      <a:r>
                        <a:rPr lang="de-DE" sz="9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(VKB)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EAN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Blister </a:t>
                      </a:r>
                      <a:r>
                        <a:rPr lang="de-DE" sz="9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9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de-DE" sz="9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x H x D mm / 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Dimensions / Weight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x H x D mm / 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EAN-VSK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</a:t>
                      </a:r>
                      <a:r>
                        <a:rPr lang="de-DE" sz="9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pcs</a:t>
                      </a:r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9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Shipment</a:t>
                      </a:r>
                      <a:r>
                        <a:rPr lang="de-DE" sz="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de-DE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Flex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Stadium Light </a:t>
                      </a:r>
                      <a:endParaRPr lang="de-DE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marL="6848" marR="6848" marT="6848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18647 101 401</a:t>
                      </a: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4008496996100</a:t>
                      </a: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270x246x67 / 555g</a:t>
                      </a:r>
                      <a:endParaRPr lang="de-D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199x159x42/ 438 g</a:t>
                      </a:r>
                    </a:p>
                    <a:p>
                      <a:pPr algn="ctr" fontAlgn="b"/>
                      <a:endParaRPr lang="de-D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4008496996117</a:t>
                      </a:r>
                      <a:endParaRPr lang="de-D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/>
                      </a:pPr>
                      <a:r>
                        <a:rPr lang="de-D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de-D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8" marR="6848" marT="6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" y="4813646"/>
            <a:ext cx="3498489" cy="1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56" y="4901520"/>
            <a:ext cx="3824064" cy="117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 Flex </a:t>
            </a:r>
            <a:r>
              <a:rPr lang="en-US" dirty="0">
                <a:solidFill>
                  <a:schemeClr val="tx1"/>
                </a:solidFill>
              </a:rPr>
              <a:t>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</a:t>
            </a:r>
            <a:r>
              <a:rPr lang="tr-TR" dirty="0" err="1" smtClean="0">
                <a:solidFill>
                  <a:schemeClr val="tx1"/>
                </a:solidFill>
              </a:rPr>
              <a:t>jistik</a:t>
            </a:r>
            <a:r>
              <a:rPr lang="en-US" dirty="0" smtClean="0">
                <a:solidFill>
                  <a:schemeClr val="tx1"/>
                </a:solidFill>
              </a:rPr>
              <a:t> Data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66" r="25967"/>
          <a:stretch/>
        </p:blipFill>
        <p:spPr bwMode="auto">
          <a:xfrm>
            <a:off x="0" y="-1"/>
            <a:ext cx="6407150" cy="6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139354" y="553916"/>
            <a:ext cx="1820008" cy="4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23084" y="4683378"/>
            <a:ext cx="2536278" cy="137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9" b="1" i="0" u="none" strike="noStrike" kern="1200" cap="none" spc="166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Flex Stadium Light </a:t>
            </a:r>
            <a:endParaRPr kumimoji="0" lang="en-US" sz="2769" b="1" i="0" u="none" strike="noStrike" kern="1200" cap="none" spc="166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\\tiger\macdata\GPM111\Caro\V_Light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0"/>
          <a:stretch/>
        </p:blipFill>
        <p:spPr bwMode="auto">
          <a:xfrm>
            <a:off x="2705260" y="-118595"/>
            <a:ext cx="7744717" cy="61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52"/>
            <a:ext cx="4572000" cy="317276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DIY </a:t>
            </a:r>
            <a:r>
              <a:rPr kumimoji="0" lang="en-US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</a:t>
            </a:r>
            <a:r>
              <a:rPr kumimoji="0" lang="tr-TR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yükselişi</a:t>
            </a:r>
            <a:r>
              <a:rPr kumimoji="0" lang="tr-TR" sz="2215" b="0" i="0" u="none" strike="noStrike" kern="1200" cap="none" spc="0" normalizeH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devam ediyor!</a:t>
            </a:r>
            <a:r>
              <a:rPr kumimoji="0" lang="en-US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tr-TR" sz="2585" b="1" noProof="0" dirty="0">
                <a:solidFill>
                  <a:srgbClr val="030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585" b="1" dirty="0" err="1" smtClean="0">
                <a:solidFill>
                  <a:srgbClr val="030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aşarılı</a:t>
            </a:r>
            <a:r>
              <a:rPr kumimoji="0" lang="en-US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Flex </a:t>
            </a:r>
            <a:r>
              <a:rPr kumimoji="0" lang="tr-TR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Serimize ek olarak;</a:t>
            </a:r>
            <a:r>
              <a:rPr kumimoji="0" lang="en-US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585" b="1" i="0" u="none" strike="noStrike" kern="1200" cap="none" spc="0" normalizeH="0" baseline="0" noProof="0" dirty="0">
              <a:ln>
                <a:noFill/>
              </a:ln>
              <a:solidFill>
                <a:srgbClr val="030D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65710" y="3172762"/>
            <a:ext cx="4578290" cy="3186000"/>
          </a:xfrm>
          <a:prstGeom prst="rect">
            <a:avLst/>
          </a:prstGeom>
          <a:solidFill>
            <a:srgbClr val="FFD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030D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Şimdiye</a:t>
            </a:r>
            <a:r>
              <a:rPr kumimoji="0" lang="tr-TR" sz="2585" b="1" i="0" u="none" strike="noStrike" kern="1200" cap="none" spc="0" normalizeH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kadarki </a:t>
            </a:r>
            <a:r>
              <a:rPr kumimoji="0" lang="tr-TR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parlak</a:t>
            </a:r>
            <a:r>
              <a:rPr kumimoji="0" lang="en-US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85" b="1" i="0" u="none" strike="noStrike" kern="1200" cap="none" spc="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VARTA </a:t>
            </a:r>
          </a:p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light</a:t>
            </a:r>
            <a:r>
              <a:rPr kumimoji="0" lang="tr-TR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 çalışma aydınlatması</a:t>
            </a:r>
            <a:endParaRPr kumimoji="0" lang="en-US" sz="2585" b="1" i="0" u="none" strike="noStrike" kern="1200" cap="none" spc="0" normalizeH="0" baseline="0" noProof="0" dirty="0">
              <a:ln>
                <a:noFill/>
              </a:ln>
              <a:solidFill>
                <a:srgbClr val="030D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tr-TR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Çalışma halindeyken, ortam için en uygun aydınlatma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030D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 b="4069"/>
          <a:stretch/>
        </p:blipFill>
        <p:spPr>
          <a:xfrm>
            <a:off x="4565710" y="-1"/>
            <a:ext cx="4584579" cy="31750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/>
          <a:stretch/>
        </p:blipFill>
        <p:spPr>
          <a:xfrm>
            <a:off x="-8767" y="3181815"/>
            <a:ext cx="4574477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67318" y="5140572"/>
            <a:ext cx="3804682" cy="856800"/>
          </a:xfrm>
          <a:prstGeom prst="rect">
            <a:avLst/>
          </a:prstGeom>
          <a:noFill/>
          <a:ln w="19050" cap="flat" cmpd="sng" algn="ctr">
            <a:solidFill>
              <a:srgbClr val="FECC1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R="0">
              <a:lnSpc>
                <a:spcPct val="100000"/>
              </a:lnSpc>
              <a:spcBef>
                <a:spcPct val="50000"/>
              </a:spcBef>
              <a:buClr>
                <a:schemeClr val="bg2"/>
              </a:buClr>
              <a:buSzTx/>
              <a:tabLst/>
              <a:defRPr kumimoji="0" sz="120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EECE1"/>
              </a:buClr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 Stadium Light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VKB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18647</a:t>
            </a:r>
            <a:r>
              <a:rPr kumimoji="0" lang="tr-T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01401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platzhalter 3"/>
          <p:cNvSpPr>
            <a:spLocks noGrp="1"/>
          </p:cNvSpPr>
          <p:nvPr/>
        </p:nvSpPr>
        <p:spPr>
          <a:xfrm>
            <a:off x="5518705" y="1460001"/>
            <a:ext cx="3168095" cy="329910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1D1D3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13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Ürün Özellikleri</a:t>
            </a:r>
            <a:r>
              <a:rPr kumimoji="0" lang="en-US" sz="13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Li-Ion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Şarj Edilebilir Pil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1.450 lm (3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ışık seviyesi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 LED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</a:t>
            </a:r>
            <a:r>
              <a:rPr kumimoji="0" lang="tr-T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knolojisi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2m d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üşme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test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IP54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 ve toza dayanıklı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saate kadar çalışma süresi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45m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 kadar ışın aralığı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şarj kablosu dahil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Düşük pil göstergesi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kırmızı ve mavi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Ayarlanabilir </a:t>
            </a:r>
            <a:r>
              <a:rPr kumimoji="0" lang="tr-T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(7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pozisyon-asma ve durma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58265" marR="0" lvl="1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Entegre kanca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platzhalter 3"/>
          <p:cNvSpPr>
            <a:spLocks noGrp="1"/>
          </p:cNvSpPr>
          <p:nvPr/>
        </p:nvSpPr>
        <p:spPr>
          <a:xfrm>
            <a:off x="5518706" y="4867275"/>
            <a:ext cx="3168094" cy="1306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1D1D3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13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Tüketici Faydaları</a:t>
            </a:r>
            <a:r>
              <a:rPr kumimoji="0" lang="en-US" sz="13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0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derece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parlak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şarj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edilebilir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aydınlatması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oda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için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aydınlat</a:t>
            </a:r>
            <a:r>
              <a:rPr kumimoji="0" lang="tr-T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</a:t>
            </a:r>
            <a:endParaRPr kumimoji="0" lang="tr-T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265" marR="0" lvl="0" indent="-15826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y</a:t>
            </a:r>
            <a:r>
              <a:rPr kumimoji="0" lang="tr-T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ıl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VARTA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lang="tr-T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arantisi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Work Flex Stadium Light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Ürün Özellikleri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6166800" y="337958"/>
            <a:ext cx="2520000" cy="338554"/>
          </a:xfrm>
          <a:prstGeom prst="rect">
            <a:avLst/>
          </a:prstGeom>
          <a:solidFill>
            <a:srgbClr val="FFD44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nsman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Şubat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202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6" y="2059979"/>
            <a:ext cx="2568853" cy="2699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29" y="2304729"/>
            <a:ext cx="1218188" cy="84181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713628" y="2079445"/>
            <a:ext cx="1349098" cy="1367804"/>
          </a:xfrm>
          <a:prstGeom prst="ellipse">
            <a:avLst/>
          </a:prstGeom>
          <a:noFill/>
          <a:ln w="25400">
            <a:solidFill>
              <a:srgbClr val="FECC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01428" y="6105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5" y="5363565"/>
            <a:ext cx="1492593" cy="498462"/>
          </a:xfrm>
          <a:prstGeom prst="rect">
            <a:avLst/>
          </a:prstGeom>
          <a:solidFill>
            <a:srgbClr val="011134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129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It Yourselfers</a:t>
            </a:r>
            <a:endParaRPr kumimoji="0" lang="en-US" sz="1108" b="1" i="0" u="none" strike="noStrike" kern="1200" cap="none" spc="12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181893" y="4140766"/>
            <a:ext cx="5933920" cy="1761231"/>
            <a:chOff x="2154042" y="1664016"/>
            <a:chExt cx="6428413" cy="1908000"/>
          </a:xfrm>
        </p:grpSpPr>
        <p:sp>
          <p:nvSpPr>
            <p:cNvPr id="4" name="Rechteck 3"/>
            <p:cNvSpPr/>
            <p:nvPr/>
          </p:nvSpPr>
          <p:spPr>
            <a:xfrm>
              <a:off x="2154042" y="1664016"/>
              <a:ext cx="6428413" cy="19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154042" y="1666293"/>
              <a:ext cx="1848102" cy="352010"/>
            </a:xfrm>
            <a:prstGeom prst="rect">
              <a:avLst/>
            </a:prstGeom>
            <a:solidFill>
              <a:srgbClr val="011134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8" b="0" i="0" u="none" strike="noStrike" kern="1200" cap="none" spc="1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 Light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63037" y="3150095"/>
              <a:ext cx="827269" cy="37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 Light BL40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950" y="2111459"/>
              <a:ext cx="826585" cy="986047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/>
          </p:cNvPicPr>
          <p:nvPr/>
        </p:nvPicPr>
        <p:blipFill rotWithShape="1">
          <a:blip r:embed="rId3"/>
          <a:srcRect t="11905" b="7497"/>
          <a:stretch/>
        </p:blipFill>
        <p:spPr>
          <a:xfrm>
            <a:off x="467544" y="1660525"/>
            <a:ext cx="1492062" cy="3655385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2078934" y="1660525"/>
            <a:ext cx="6041117" cy="2390114"/>
            <a:chOff x="2042503" y="3702982"/>
            <a:chExt cx="6544543" cy="2589290"/>
          </a:xfrm>
        </p:grpSpPr>
        <p:sp>
          <p:nvSpPr>
            <p:cNvPr id="5" name="Rechteck 4"/>
            <p:cNvSpPr/>
            <p:nvPr/>
          </p:nvSpPr>
          <p:spPr>
            <a:xfrm>
              <a:off x="2158633" y="3702982"/>
              <a:ext cx="6428413" cy="25149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154042" y="3707503"/>
              <a:ext cx="1848102" cy="352010"/>
            </a:xfrm>
            <a:prstGeom prst="rect">
              <a:avLst/>
            </a:prstGeom>
            <a:solidFill>
              <a:srgbClr val="011134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8" b="0" i="0" u="none" strike="noStrike" kern="1200" cap="none" spc="12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 Flex</a:t>
              </a:r>
            </a:p>
          </p:txBody>
        </p:sp>
        <p:pic>
          <p:nvPicPr>
            <p:cNvPr id="10" name="Picture 7" descr="T:\00_Marketing\03_Flashlights\01_Projects\Work Lights Range\Bilder\Molina\BL30R\18684_1B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374" y="4873223"/>
              <a:ext cx="1297403" cy="7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:\00_Marketing\03_Flashlights\01_Projects\Work Lights Range\Bilder\Molina\Frosted\18646_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498" y="4076585"/>
              <a:ext cx="219753" cy="1540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T:\00_Marketing\03_Flashlights\01_Projects\Work Lights Range\Bilder\Molina\Area Light\17648_3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709" y="4879983"/>
              <a:ext cx="752058" cy="76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T:\00_Marketing\03_Flashlights\01_Projects\Work Lights Range\Bilder\Molina\Frosted\17647_2B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980" y="4393264"/>
              <a:ext cx="213495" cy="127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"/>
            <p:cNvSpPr txBox="1">
              <a:spLocks noChangeArrowheads="1"/>
            </p:cNvSpPr>
            <p:nvPr/>
          </p:nvSpPr>
          <p:spPr bwMode="auto">
            <a:xfrm>
              <a:off x="4592049" y="5699292"/>
              <a:ext cx="1112051" cy="5929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BL30R</a:t>
              </a:r>
            </a:p>
          </p:txBody>
        </p:sp>
        <p:sp>
          <p:nvSpPr>
            <p:cNvPr id="15" name="Textfeld 1"/>
            <p:cNvSpPr txBox="1">
              <a:spLocks noChangeArrowheads="1"/>
            </p:cNvSpPr>
            <p:nvPr/>
          </p:nvSpPr>
          <p:spPr bwMode="auto">
            <a:xfrm>
              <a:off x="3585475" y="5699292"/>
              <a:ext cx="1044000" cy="5929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Telescope Light</a:t>
              </a:r>
            </a:p>
          </p:txBody>
        </p:sp>
        <p:sp>
          <p:nvSpPr>
            <p:cNvPr id="16" name="Textfeld 1"/>
            <p:cNvSpPr txBox="1">
              <a:spLocks noChangeArrowheads="1"/>
            </p:cNvSpPr>
            <p:nvPr/>
          </p:nvSpPr>
          <p:spPr bwMode="auto">
            <a:xfrm>
              <a:off x="2763482" y="5682220"/>
              <a:ext cx="1044000" cy="5923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Area Light</a:t>
              </a:r>
            </a:p>
          </p:txBody>
        </p:sp>
        <p:sp>
          <p:nvSpPr>
            <p:cNvPr id="17" name="Textfeld 1"/>
            <p:cNvSpPr txBox="1">
              <a:spLocks noChangeArrowheads="1"/>
            </p:cNvSpPr>
            <p:nvPr/>
          </p:nvSpPr>
          <p:spPr bwMode="auto">
            <a:xfrm>
              <a:off x="2042503" y="5699908"/>
              <a:ext cx="1044000" cy="5923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 Pocket Light</a:t>
              </a:r>
            </a:p>
          </p:txBody>
        </p:sp>
        <p:pic>
          <p:nvPicPr>
            <p:cNvPr id="19" name="Picture 2" descr="C:\Users\jamos\AppData\Local\Microsoft\Windows\Temporary Internet Files\Content.Outlook\HTOE949L\headlight with skull strap do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472" y="4639084"/>
              <a:ext cx="1101505" cy="79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"/>
            <p:cNvSpPr txBox="1">
              <a:spLocks noChangeArrowheads="1"/>
            </p:cNvSpPr>
            <p:nvPr/>
          </p:nvSpPr>
          <p:spPr bwMode="auto">
            <a:xfrm>
              <a:off x="5880515" y="5584603"/>
              <a:ext cx="1112051" cy="5929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Motion Sensor H20</a:t>
              </a:r>
            </a:p>
          </p:txBody>
        </p:sp>
        <p:sp>
          <p:nvSpPr>
            <p:cNvPr id="22" name="Textfeld 1"/>
            <p:cNvSpPr txBox="1">
              <a:spLocks noChangeArrowheads="1"/>
            </p:cNvSpPr>
            <p:nvPr/>
          </p:nvSpPr>
          <p:spPr bwMode="auto">
            <a:xfrm>
              <a:off x="7096835" y="5583067"/>
              <a:ext cx="1112051" cy="5929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noAutofit/>
            </a:bodyPr>
            <a:lstStyle>
              <a:defPPr>
                <a:defRPr lang="de-DE"/>
              </a:defPPr>
              <a:lvl1pPr algn="ctr">
                <a:buClr>
                  <a:srgbClr val="82A2CF"/>
                </a:buClr>
                <a:defRPr sz="1100" b="1" i="0" u="none">
                  <a:solidFill>
                    <a:srgbClr val="1D1D3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Work Flex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A2CF"/>
                </a:buClr>
                <a:buSzTx/>
                <a:buFontTx/>
                <a:buNone/>
                <a:tabLst/>
                <a:defRPr/>
              </a:pPr>
              <a:r>
                <a:rPr kumimoji="0" lang="en-US" sz="83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Stadium Light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71" y="4447407"/>
              <a:ext cx="367894" cy="367894"/>
            </a:xfrm>
            <a:prstGeom prst="rect">
              <a:avLst/>
            </a:prstGeom>
          </p:spPr>
        </p:pic>
      </p:grp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Work Flex 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Work Flex</a:t>
            </a:r>
            <a:r>
              <a:rPr lang="tr-TR" dirty="0" smtClean="0">
                <a:solidFill>
                  <a:schemeClr val="tx1"/>
                </a:solidFill>
              </a:rPr>
              <a:t> Serisi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97" y="2562146"/>
            <a:ext cx="689810" cy="7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Work Flex 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Rekabet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50344"/>
              </p:ext>
            </p:extLst>
          </p:nvPr>
        </p:nvGraphicFramePr>
        <p:xfrm>
          <a:off x="467544" y="2627266"/>
          <a:ext cx="7577457" cy="367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Temel</a:t>
                      </a:r>
                      <a:r>
                        <a:rPr lang="tr-TR" sz="900" b="1" i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Özellikler</a:t>
                      </a:r>
                      <a:endParaRPr lang="en-US" sz="900" b="1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VARTA Work</a:t>
                      </a:r>
                      <a:r>
                        <a:rPr lang="de-DE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Flex Stadium Light </a:t>
                      </a:r>
                      <a:endParaRPr lang="de-DE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Bauhaus</a:t>
                      </a:r>
                      <a:r>
                        <a:rPr lang="en-US" sz="9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900" b="1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</a:t>
                      </a:r>
                      <a:r>
                        <a:rPr lang="en-US" sz="9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LED Work Light 10W</a:t>
                      </a:r>
                      <a:endParaRPr lang="en-US" sz="9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Caterpillar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Rechargeable </a:t>
                      </a:r>
                      <a:r>
                        <a:rPr lang="en-US" sz="900" b="1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Worklight</a:t>
                      </a:r>
                      <a:r>
                        <a:rPr lang="en-US" sz="9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RONLY</a:t>
                      </a:r>
                    </a:p>
                    <a:p>
                      <a:pPr algn="ctr"/>
                      <a:r>
                        <a:rPr lang="en-US" sz="9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Portable </a:t>
                      </a:r>
                      <a:r>
                        <a:rPr lang="en-US" sz="900" b="1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Worklight</a:t>
                      </a:r>
                      <a:r>
                        <a:rPr lang="en-US" sz="9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0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Çalışma süresi</a:t>
                      </a: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0" i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Işın menzili</a:t>
                      </a: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</a:t>
                      </a: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</a:t>
                      </a: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ışık çıkışı</a:t>
                      </a: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1.450lm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1000lm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 lm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 lm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</a:t>
                      </a: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</a:t>
                      </a:r>
                      <a:r>
                        <a:rPr lang="en-US" sz="900" b="0" i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</a:t>
                      </a:r>
                      <a:r>
                        <a:rPr lang="en-US" sz="900" b="0" i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</a:t>
                      </a:r>
                      <a:r>
                        <a:rPr lang="en-US" sz="900" b="0" i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Özellikler</a:t>
                      </a:r>
                      <a:endParaRPr lang="en-US" sz="900" b="1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5B"/>
                    </a:solidFill>
                  </a:tcPr>
                </a:tc>
                <a:tc>
                  <a:txBody>
                    <a:bodyPr/>
                    <a:lstStyle/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900" kern="120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COB LED </a:t>
                      </a:r>
                      <a:r>
                        <a:rPr lang="de-DE" sz="900" kern="1200" dirty="0" err="1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tr-TR" sz="900" kern="1200" dirty="0" err="1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knolojisi</a:t>
                      </a:r>
                      <a:r>
                        <a:rPr lang="de-DE" sz="900" kern="120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2m d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üşme</a:t>
                      </a: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900" kern="1200" noProof="0" dirty="0" smtClean="0">
                        <a:solidFill>
                          <a:srgbClr val="1D1D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IP54 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su ve toza dayanıklılık</a:t>
                      </a:r>
                      <a:endParaRPr lang="en-US" sz="900" kern="1200" noProof="0" dirty="0" smtClean="0">
                        <a:solidFill>
                          <a:srgbClr val="1D1D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1m 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şarj kablosu</a:t>
                      </a:r>
                      <a:endParaRPr lang="en-US" sz="900" kern="1200" noProof="0" dirty="0" smtClean="0">
                        <a:solidFill>
                          <a:srgbClr val="1D1D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Pil gösterge ışığı</a:t>
                      </a: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kırmızı ve mavi)</a:t>
                      </a:r>
                      <a:endParaRPr lang="en-US" sz="900" kern="1200" noProof="0" dirty="0" smtClean="0">
                        <a:solidFill>
                          <a:srgbClr val="1D1D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tr-TR" sz="900" kern="1200" noProof="0" dirty="0" err="1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yarlanabilir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900" kern="1200" noProof="0" dirty="0" err="1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stand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(7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tr-TR" sz="900" kern="1200" noProof="0" dirty="0" err="1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zisyon</a:t>
                      </a: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-asma ve durma için</a:t>
                      </a:r>
                      <a:r>
                        <a:rPr lang="en-US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58265" marR="0" lvl="1" indent="-1582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kern="1200" noProof="0" dirty="0" smtClean="0">
                          <a:solidFill>
                            <a:srgbClr val="1D1D3F"/>
                          </a:solidFill>
                          <a:latin typeface="+mn-lt"/>
                          <a:ea typeface="+mn-ea"/>
                          <a:cs typeface="+mn-cs"/>
                        </a:rPr>
                        <a:t>Entegre kanca</a:t>
                      </a:r>
                      <a:endParaRPr lang="en-US" sz="900" kern="1200" noProof="0" dirty="0" smtClean="0">
                        <a:solidFill>
                          <a:srgbClr val="1D1D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b="0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Araç adaptörü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IP44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USB </a:t>
                      </a: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şarj kablosu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Dahili </a:t>
                      </a:r>
                      <a:r>
                        <a:rPr lang="tr-TR" sz="900" b="0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bank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LED </a:t>
                      </a: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şarj </a:t>
                      </a:r>
                      <a:r>
                        <a:rPr lang="tr-TR" sz="900" b="0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göstegergesi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Entegre </a:t>
                      </a:r>
                      <a:r>
                        <a:rPr lang="tr-TR" sz="900" b="0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powerbank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Yüksek ve düşük </a:t>
                      </a:r>
                      <a:r>
                        <a:rPr lang="tr-TR" sz="900" b="0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</a:t>
                      </a: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Dual USB Port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IP44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USB </a:t>
                      </a:r>
                      <a:r>
                        <a:rPr lang="tr-TR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şarj kablosu</a:t>
                      </a:r>
                      <a:endParaRPr lang="en-US" sz="900" b="0" i="0" kern="1200" baseline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900" b="0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ışık </a:t>
                      </a:r>
                      <a:r>
                        <a:rPr lang="tr-TR" sz="900" b="0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</a:t>
                      </a:r>
                      <a:r>
                        <a:rPr lang="en-US" sz="900" b="0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tr-TR" sz="900" b="0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yüksek,düşük</a:t>
                      </a:r>
                      <a:r>
                        <a:rPr lang="en-US" sz="900" b="0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SOS</a:t>
                      </a:r>
                      <a:endParaRPr lang="en-US" sz="900" b="0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47" y="2316846"/>
            <a:ext cx="1098310" cy="2715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02" y="1669921"/>
            <a:ext cx="860905" cy="6952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80" y="1645623"/>
            <a:ext cx="884662" cy="6953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140" y="2365201"/>
            <a:ext cx="989369" cy="2368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670" y="2363680"/>
            <a:ext cx="846773" cy="22472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  <p:pic>
        <p:nvPicPr>
          <p:cNvPr id="23" name="Picture 12" descr="C:\Users\Trainee2Rechargeable\AppData\Local\Microsoft\Windows\Temporary Internet Files\Content.IE5\7EVHU4UM\star-35289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65" y="5777599"/>
            <a:ext cx="272233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Trainee2Rechargeable\AppData\Local\Microsoft\Windows\Temporary Internet Files\Content.IE5\7EVHU4UM\star-35289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65" y="3929225"/>
            <a:ext cx="272233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Trainee2Rechargeable\AppData\Local\Microsoft\Windows\Temporary Internet Files\Content.IE5\7EVHU4UM\star-35289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65" y="3397794"/>
            <a:ext cx="272233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250" y="2262976"/>
            <a:ext cx="1184829" cy="3427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1" b="100000" l="390" r="100000">
                        <a14:foregroundMark x1="60234" y1="34874" x2="60234" y2="34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2381" y="1598789"/>
            <a:ext cx="773873" cy="71805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49" y="1572622"/>
            <a:ext cx="689810" cy="7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70069" y="5243535"/>
            <a:ext cx="1492593" cy="498462"/>
          </a:xfrm>
          <a:prstGeom prst="rect">
            <a:avLst/>
          </a:prstGeom>
          <a:solidFill>
            <a:srgbClr val="030D3E"/>
          </a:solidFill>
        </p:spPr>
        <p:txBody>
          <a:bodyPr wrap="square" rtlCol="0" anchor="ctr">
            <a:noAutofit/>
          </a:bodyPr>
          <a:lstStyle>
            <a:defPPr>
              <a:defRPr lang="de-DE"/>
            </a:defPPr>
            <a:lvl1pPr algn="ctr">
              <a:defRPr sz="1200" b="1" i="0" spc="14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8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OUTDOOR FANS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43867" y="5243535"/>
            <a:ext cx="1510738" cy="498462"/>
          </a:xfrm>
          <a:prstGeom prst="rect">
            <a:avLst/>
          </a:prstGeom>
          <a:solidFill>
            <a:srgbClr val="030D3E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8" b="1" i="0" u="none" strike="noStrike" kern="1200" cap="none" spc="12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KIDS </a:t>
            </a:r>
          </a:p>
        </p:txBody>
      </p:sp>
      <p:sp>
        <p:nvSpPr>
          <p:cNvPr id="5" name="Rechteck 4"/>
          <p:cNvSpPr/>
          <p:nvPr/>
        </p:nvSpPr>
        <p:spPr bwMode="auto">
          <a:xfrm rot="16200000">
            <a:off x="5954635" y="2878232"/>
            <a:ext cx="3090112" cy="1462317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38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6462" tIns="66462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EECE1"/>
              </a:buClr>
              <a:buSzTx/>
              <a:buFontTx/>
              <a:buNone/>
              <a:tabLst/>
              <a:defRPr/>
            </a:pPr>
            <a:endParaRPr kumimoji="0" lang="de-DE" sz="1108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 bwMode="auto">
          <a:xfrm rot="5400000">
            <a:off x="-328690" y="2863097"/>
            <a:ext cx="3090111" cy="1492592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4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6462" tIns="66462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EECE1"/>
              </a:buClr>
              <a:buSzTx/>
              <a:buFontTx/>
              <a:buNone/>
              <a:tabLst/>
              <a:defRPr/>
            </a:pPr>
            <a:endParaRPr kumimoji="0" lang="de-DE" sz="1108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T:\00_Marketing\03_Flashlights\01_Projects\Secret Life of Pets\Bilder\In-Use Bilder Indre\FINAL\190322_Varta_SecretLifeofPets_Flashlig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3977"/>
          <a:stretch/>
        </p:blipFill>
        <p:spPr bwMode="auto">
          <a:xfrm>
            <a:off x="2043868" y="2064337"/>
            <a:ext cx="1510738" cy="30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:\00_Marketing\03_Flashlights\01_Projects\_Archive\Day Light Refresh\Bilder\In Use Bilder\190226_Varta_Day_Light_F10_Schubla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6" r="31084"/>
          <a:stretch/>
        </p:blipFill>
        <p:spPr bwMode="auto">
          <a:xfrm>
            <a:off x="5210347" y="2064337"/>
            <a:ext cx="1476978" cy="30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:\00_Marketing\03_Flashlights\01_Projects\_Archive\Work Flex Range\Bilder\In Use\Worklight_Ran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4" r="28125"/>
          <a:stretch/>
        </p:blipFill>
        <p:spPr bwMode="auto">
          <a:xfrm>
            <a:off x="3635813" y="2064337"/>
            <a:ext cx="1493327" cy="30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642637" y="5255762"/>
            <a:ext cx="1510738" cy="498462"/>
          </a:xfrm>
          <a:prstGeom prst="rect">
            <a:avLst/>
          </a:prstGeom>
          <a:solidFill>
            <a:srgbClr val="FFCC00"/>
          </a:solidFill>
        </p:spPr>
        <p:txBody>
          <a:bodyPr wrap="square" rtlCol="0" anchor="ctr">
            <a:noAutofit/>
          </a:bodyPr>
          <a:lstStyle>
            <a:defPPr>
              <a:defRPr lang="de-DE"/>
            </a:defPPr>
            <a:lvl1pPr algn="ctr">
              <a:defRPr sz="1400" b="1" i="0" spc="140">
                <a:solidFill>
                  <a:srgbClr val="030D3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8" b="1" i="0" u="none" strike="noStrike" kern="1200" cap="none" spc="140" normalizeH="0" baseline="0" noProof="0" dirty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IT YOURSELFERS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35035" y="5255762"/>
            <a:ext cx="1452291" cy="498462"/>
          </a:xfrm>
          <a:prstGeom prst="rect">
            <a:avLst/>
          </a:prstGeom>
          <a:solidFill>
            <a:srgbClr val="030D3E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8" b="1" i="0" u="none" strike="noStrike" kern="1200" cap="none" spc="12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HOME USER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768532" y="5243535"/>
            <a:ext cx="1452291" cy="498462"/>
          </a:xfrm>
          <a:prstGeom prst="rect">
            <a:avLst/>
          </a:prstGeom>
          <a:solidFill>
            <a:srgbClr val="030D3E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8" b="1" i="0" u="none" strike="noStrike" kern="1200" cap="none" spc="12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HOME USER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5210346" y="2070445"/>
            <a:ext cx="3014814" cy="3090115"/>
          </a:xfrm>
          <a:prstGeom prst="rect">
            <a:avLst/>
          </a:prstGeom>
          <a:solidFill>
            <a:srgbClr val="030D3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554604" y="1900215"/>
            <a:ext cx="81208" cy="3854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38024" y="1912615"/>
            <a:ext cx="81208" cy="3854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693015" y="2062236"/>
            <a:ext cx="81208" cy="3854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70069" y="2070445"/>
            <a:ext cx="1492593" cy="3090115"/>
          </a:xfrm>
          <a:prstGeom prst="rect">
            <a:avLst/>
          </a:prstGeom>
          <a:solidFill>
            <a:srgbClr val="030D3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51535" y="2062237"/>
            <a:ext cx="1492593" cy="3090115"/>
          </a:xfrm>
          <a:prstGeom prst="rect">
            <a:avLst/>
          </a:prstGeom>
          <a:solidFill>
            <a:srgbClr val="030D3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3930989" y="1748751"/>
            <a:ext cx="864096" cy="843223"/>
          </a:xfrm>
          <a:prstGeom prst="downArrow">
            <a:avLst/>
          </a:prstGeom>
          <a:solidFill>
            <a:srgbClr val="FFCC0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Work Flex 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Work Flex </a:t>
            </a:r>
            <a:r>
              <a:rPr lang="tr-TR" dirty="0" smtClean="0">
                <a:solidFill>
                  <a:schemeClr val="tx1"/>
                </a:solidFill>
              </a:rPr>
              <a:t>Serisi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6"/>
          <p:cNvSpPr/>
          <p:nvPr/>
        </p:nvSpPr>
        <p:spPr bwMode="auto">
          <a:xfrm>
            <a:off x="4402132" y="3879299"/>
            <a:ext cx="1894868" cy="1808001"/>
          </a:xfrm>
          <a:prstGeom prst="rect">
            <a:avLst/>
          </a:prstGeom>
          <a:solidFill>
            <a:srgbClr val="FFCC00">
              <a:alpha val="71000"/>
            </a:srgb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77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Şarjlı ve </a:t>
            </a:r>
            <a:endParaRPr lang="tr-TR" sz="1846" b="1" dirty="0">
              <a:solidFill>
                <a:srgbClr val="030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3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şimdiye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kadarki 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parlak 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30D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aydınlatma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30D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2160" y="3888611"/>
            <a:ext cx="1894868" cy="1808001"/>
          </a:xfrm>
          <a:prstGeom prst="rect">
            <a:avLst/>
          </a:prstGeom>
          <a:solidFill>
            <a:srgbClr val="FECC12">
              <a:alpha val="50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BB43"/>
              </a:buClr>
              <a:buSzTx/>
              <a:buFontTx/>
              <a:buNone/>
              <a:tabLst/>
              <a:defRPr/>
            </a:pPr>
            <a:r>
              <a:rPr kumimoji="0" lang="tr-TR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VARTA</a:t>
            </a:r>
            <a:r>
              <a:rPr kumimoji="0" lang="tr-TR" sz="1846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özel tasarımı</a:t>
            </a:r>
            <a:endParaRPr kumimoji="0" lang="en-US" sz="1846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BB43"/>
              </a:buClr>
              <a:buSzTx/>
              <a:buFontTx/>
              <a:buNone/>
              <a:tabLst/>
              <a:defRPr/>
            </a:pPr>
            <a:r>
              <a:rPr kumimoji="0" lang="tr-TR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Başka bir</a:t>
            </a:r>
            <a:r>
              <a:rPr kumimoji="0" lang="tr-TR" sz="1477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tr-TR" sz="1477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yerde,benzeri</a:t>
            </a:r>
            <a:r>
              <a:rPr kumimoji="0" lang="tr-TR" sz="1477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yok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465858" y="2033718"/>
            <a:ext cx="1894868" cy="180800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46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Benzersiz</a:t>
            </a:r>
            <a:r>
              <a:rPr kumimoji="0" lang="en-US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</a:t>
            </a:r>
            <a:r>
              <a:rPr kumimoji="0" lang="en-US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iyi düşünülmüş</a:t>
            </a:r>
            <a:r>
              <a:rPr kumimoji="0" lang="en-US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DIY </a:t>
            </a:r>
            <a:r>
              <a:rPr kumimoji="0" lang="tr-TR" sz="1846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özelliklerinin birleşimi</a:t>
            </a:r>
            <a:endParaRPr kumimoji="0" lang="en-US" sz="184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 46"/>
          <p:cNvSpPr/>
          <p:nvPr/>
        </p:nvSpPr>
        <p:spPr bwMode="auto">
          <a:xfrm>
            <a:off x="6344768" y="2033718"/>
            <a:ext cx="1894868" cy="1808001"/>
          </a:xfrm>
          <a:prstGeom prst="rect">
            <a:avLst/>
          </a:prstGeom>
          <a:solidFill>
            <a:srgbClr val="FFCC00">
              <a:alpha val="41000"/>
            </a:srgb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B43"/>
              </a:buClr>
              <a:buSzTx/>
              <a:buFontTx/>
              <a:buNone/>
              <a:tabLst/>
              <a:defRPr/>
            </a:pPr>
            <a:r>
              <a:rPr lang="tr-TR" sz="1846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Tamamlanmış</a:t>
            </a:r>
            <a:r>
              <a:rPr kumimoji="0" lang="en-US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            </a:t>
            </a:r>
            <a:r>
              <a:rPr kumimoji="0" 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light </a:t>
            </a:r>
            <a:r>
              <a:rPr kumimoji="0" lang="tr-TR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serisi’</a:t>
            </a:r>
            <a:r>
              <a:rPr kumimoji="0" lang="en-US" sz="184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tr-TR" sz="1846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B43"/>
              </a:buClr>
              <a:buSzTx/>
              <a:buFontTx/>
              <a:buNone/>
              <a:tabLst/>
              <a:defRPr/>
            </a:pPr>
            <a:r>
              <a:rPr kumimoji="0" lang="en-US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DIY</a:t>
            </a:r>
            <a:r>
              <a:rPr kumimoji="0" lang="tr-TR" sz="1477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tutkunlarına özel</a:t>
            </a:r>
            <a:r>
              <a:rPr kumimoji="0" lang="en-US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tr-TR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 uygulama için doğru aydınlatma</a:t>
            </a:r>
            <a:endParaRPr kumimoji="0" lang="en-US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C:\Users\jamos\Desktop\anstellung-arbeit-arbeiter-33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58" y="3888612"/>
            <a:ext cx="1894868" cy="17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lz, Tischler, Ausrüstung, Werkzeuge, Werkzeug Tasch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6651"/>
          <a:stretch/>
        </p:blipFill>
        <p:spPr bwMode="auto">
          <a:xfrm>
            <a:off x="4402132" y="2033718"/>
            <a:ext cx="1878679" cy="18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 Flex </a:t>
            </a:r>
            <a:r>
              <a:rPr lang="en-US" dirty="0">
                <a:solidFill>
                  <a:schemeClr val="tx1"/>
                </a:solidFill>
              </a:rPr>
              <a:t>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tr-TR" dirty="0" smtClean="0">
                <a:solidFill>
                  <a:schemeClr val="tx1"/>
                </a:solidFill>
              </a:rPr>
              <a:t>atış Argümanları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r="16757"/>
          <a:stretch/>
        </p:blipFill>
        <p:spPr>
          <a:xfrm>
            <a:off x="548711" y="2044818"/>
            <a:ext cx="1867623" cy="18052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550" y="3879300"/>
            <a:ext cx="1885086" cy="180009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8" y="3316547"/>
            <a:ext cx="3284101" cy="212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ildergebnis für baumark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" y="3302622"/>
            <a:ext cx="3252868" cy="21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 Flex </a:t>
            </a:r>
            <a:r>
              <a:rPr lang="en-US" dirty="0">
                <a:solidFill>
                  <a:schemeClr val="tx1"/>
                </a:solidFill>
              </a:rPr>
              <a:t>Stadium Light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Satış Kanalı Önerileri</a:t>
            </a:r>
            <a:endParaRPr lang="de-DE" dirty="0">
              <a:solidFill>
                <a:srgbClr val="0B32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660525"/>
            <a:ext cx="8231084" cy="16490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2" y="839017"/>
            <a:ext cx="2393062" cy="43055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858948" y="3177309"/>
            <a:ext cx="415016" cy="125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</p:txBody>
      </p:sp>
      <p:sp>
        <p:nvSpPr>
          <p:cNvPr id="10" name="Dikdörtgen 9"/>
          <p:cNvSpPr/>
          <p:nvPr/>
        </p:nvSpPr>
        <p:spPr>
          <a:xfrm>
            <a:off x="4858947" y="2854036"/>
            <a:ext cx="341125" cy="147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</p:txBody>
      </p:sp>
      <p:sp>
        <p:nvSpPr>
          <p:cNvPr id="11" name="Dikdörtgen 10"/>
          <p:cNvSpPr/>
          <p:nvPr/>
        </p:nvSpPr>
        <p:spPr>
          <a:xfrm>
            <a:off x="2179782" y="3177309"/>
            <a:ext cx="1209963" cy="125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</p:txBody>
      </p:sp>
      <p:sp>
        <p:nvSpPr>
          <p:cNvPr id="6" name="Rechteck 5"/>
          <p:cNvSpPr/>
          <p:nvPr/>
        </p:nvSpPr>
        <p:spPr>
          <a:xfrm>
            <a:off x="467544" y="3265679"/>
            <a:ext cx="8231085" cy="2133450"/>
          </a:xfrm>
          <a:prstGeom prst="rect">
            <a:avLst/>
          </a:prstGeom>
          <a:solidFill>
            <a:srgbClr val="030D3E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TA_PPT_RL_Template_Dec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CC1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437</Words>
  <Application>Microsoft Office PowerPoint</Application>
  <PresentationFormat>Ekran Gösterisi (4:3)</PresentationFormat>
  <Paragraphs>130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DINPro-CondMedium</vt:lpstr>
      <vt:lpstr>Wingdings</vt:lpstr>
      <vt:lpstr>VARTA_PPT_RL_Template_Dec_2017</vt:lpstr>
      <vt:lpstr>PowerPoint Sunusu</vt:lpstr>
      <vt:lpstr>PowerPoint Sunusu</vt:lpstr>
      <vt:lpstr>PowerPoint Sunusu</vt:lpstr>
      <vt:lpstr>Work Flex Stadium Light  Ürün Özellikleri</vt:lpstr>
      <vt:lpstr>Work Flex Stadium Light  Work Flex Serisi</vt:lpstr>
      <vt:lpstr>Work Flex Stadium Light  Rekabet</vt:lpstr>
      <vt:lpstr>Work Flex Stadium Light  Work Flex Serisi</vt:lpstr>
      <vt:lpstr>Work Flex Stadium Light  Satış Argümanları</vt:lpstr>
      <vt:lpstr>Work Flex Stadium Light  Satış Kanalı Önerileri</vt:lpstr>
      <vt:lpstr>Work Flex Stadium Light  Lojistik Data</vt:lpstr>
    </vt:vector>
  </TitlesOfParts>
  <Company>Spectrum Brands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Toker, Bengu</dc:creator>
  <cp:lastModifiedBy>Fatih Öçalan</cp:lastModifiedBy>
  <cp:revision>6</cp:revision>
  <dcterms:created xsi:type="dcterms:W3CDTF">2021-02-01T08:07:13Z</dcterms:created>
  <dcterms:modified xsi:type="dcterms:W3CDTF">2021-04-22T23:20:30Z</dcterms:modified>
</cp:coreProperties>
</file>